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00" r:id="rId3"/>
    <p:sldId id="301" r:id="rId4"/>
    <p:sldId id="302" r:id="rId5"/>
    <p:sldId id="319" r:id="rId6"/>
    <p:sldId id="303" r:id="rId7"/>
    <p:sldId id="320" r:id="rId8"/>
    <p:sldId id="305" r:id="rId9"/>
    <p:sldId id="306" r:id="rId10"/>
    <p:sldId id="308" r:id="rId11"/>
    <p:sldId id="307" r:id="rId12"/>
    <p:sldId id="309" r:id="rId13"/>
    <p:sldId id="310" r:id="rId14"/>
    <p:sldId id="311" r:id="rId15"/>
    <p:sldId id="312" r:id="rId16"/>
    <p:sldId id="313" r:id="rId17"/>
    <p:sldId id="314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588448-0B14-4C5F-9F6C-79296E719ED7}" v="74" dt="2023-01-03T19:37:01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48"/>
  </p:normalViewPr>
  <p:slideViewPr>
    <p:cSldViewPr snapToGrid="0" snapToObjects="1">
      <p:cViewPr varScale="1">
        <p:scale>
          <a:sx n="55" d="100"/>
          <a:sy n="55" d="100"/>
        </p:scale>
        <p:origin x="60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Chaves" userId="9f307884d93720a1" providerId="LiveId" clId="{FE588448-0B14-4C5F-9F6C-79296E719ED7}"/>
    <pc:docChg chg="modSld">
      <pc:chgData name="Antonio Chaves" userId="9f307884d93720a1" providerId="LiveId" clId="{FE588448-0B14-4C5F-9F6C-79296E719ED7}" dt="2023-01-03T19:37:01.759" v="73" actId="20577"/>
      <pc:docMkLst>
        <pc:docMk/>
      </pc:docMkLst>
      <pc:sldChg chg="modSp">
        <pc:chgData name="Antonio Chaves" userId="9f307884d93720a1" providerId="LiveId" clId="{FE588448-0B14-4C5F-9F6C-79296E719ED7}" dt="2023-01-03T19:37:01.759" v="73" actId="20577"/>
        <pc:sldMkLst>
          <pc:docMk/>
          <pc:sldMk cId="3171534910" sldId="314"/>
        </pc:sldMkLst>
        <pc:spChg chg="mod">
          <ac:chgData name="Antonio Chaves" userId="9f307884d93720a1" providerId="LiveId" clId="{FE588448-0B14-4C5F-9F6C-79296E719ED7}" dt="2023-01-03T19:37:01.759" v="73" actId="20577"/>
          <ac:spMkLst>
            <pc:docMk/>
            <pc:sldMk cId="3171534910" sldId="314"/>
            <ac:spMk id="3" creationId="{2342B596-FFEF-4C4B-A2B6-4A60F7F856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2EF5-3DB2-D944-B0F8-EA61C2CB7D6E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last.ncbi.nlm.nih.gov/Blast.cgi?PROGRAM=blastn&amp;PAGE_TYPE=BlastSearch&amp;LINK_LOC=blasthom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viro.2022.834808/ful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atents.google.com/patent/US9587003B2/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8899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/>
              <a:t>Instructions for investigating patent </a:t>
            </a:r>
            <a:br>
              <a:rPr lang="en-US" sz="7200" dirty="0"/>
            </a:br>
            <a:r>
              <a:rPr lang="en-US" sz="7200" dirty="0"/>
              <a:t>US 9587003 B2 </a:t>
            </a:r>
          </a:p>
        </p:txBody>
      </p:sp>
    </p:spTree>
    <p:extLst>
      <p:ext uri="{BB962C8B-B14F-4D97-AF65-F5344CB8AC3E}">
        <p14:creationId xmlns:p14="http://schemas.microsoft.com/office/powerpoint/2010/main" val="233079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90" y="1844932"/>
            <a:ext cx="9196579" cy="1143000"/>
          </a:xfrm>
        </p:spPr>
        <p:txBody>
          <a:bodyPr>
            <a:noAutofit/>
          </a:bodyPr>
          <a:lstStyle/>
          <a:p>
            <a:r>
              <a:rPr lang="en-US" sz="3800" dirty="0"/>
              <a:t>Open a new browser instance, then proceed to open NIH’s database of gene sequences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C7217D-71BA-4C46-BF6A-67B318667F98}"/>
              </a:ext>
            </a:extLst>
          </p:cNvPr>
          <p:cNvSpPr txBox="1">
            <a:spLocks/>
          </p:cNvSpPr>
          <p:nvPr/>
        </p:nvSpPr>
        <p:spPr>
          <a:xfrm>
            <a:off x="252738" y="3314701"/>
            <a:ext cx="8524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 </a:t>
            </a:r>
            <a:r>
              <a:rPr lang="en-US" u="sng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https://blast.ncbi.nlm.nih.gov/Blast.cgi?PROGRAM=blastn&amp;PAGE_TYPE=BlastSearch&amp;LINK_LOC=blasthome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80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D1734B-539F-7640-AFC7-020B9418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4892"/>
            <a:ext cx="8857129" cy="1143000"/>
          </a:xfrm>
        </p:spPr>
        <p:txBody>
          <a:bodyPr>
            <a:noAutofit/>
          </a:bodyPr>
          <a:lstStyle/>
          <a:p>
            <a:r>
              <a:rPr lang="en-US" dirty="0"/>
              <a:t>Your page will appear like this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5EA1847-A348-2C4D-A831-A315EB03D1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0896"/>
            <a:ext cx="9144000" cy="39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9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588" y="252792"/>
            <a:ext cx="9272588" cy="1143000"/>
          </a:xfrm>
        </p:spPr>
        <p:txBody>
          <a:bodyPr>
            <a:noAutofit/>
          </a:bodyPr>
          <a:lstStyle/>
          <a:p>
            <a:r>
              <a:rPr lang="en-US" sz="3900" dirty="0"/>
              <a:t>Place cursor in the “Enter Query Sequence” box indicated and paste copied sequence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C207A0-C420-FB4D-A4DF-3DFE0D62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224"/>
            <a:ext cx="9144000" cy="51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4652"/>
            <a:ext cx="8857129" cy="1143000"/>
          </a:xfrm>
        </p:spPr>
        <p:txBody>
          <a:bodyPr>
            <a:noAutofit/>
          </a:bodyPr>
          <a:lstStyle/>
          <a:p>
            <a:r>
              <a:rPr lang="en-US" dirty="0"/>
              <a:t>Scroll down to the bottom</a:t>
            </a:r>
            <a:br>
              <a:rPr lang="en-US" dirty="0"/>
            </a:br>
            <a:r>
              <a:rPr lang="en-US" dirty="0"/>
              <a:t>and then click on “BLAST”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354458-BD9F-5C40-8F2D-88C4E36E7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3291"/>
            <a:ext cx="9144000" cy="20900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846816-298B-C245-9A20-F98B2F6408BC}"/>
              </a:ext>
            </a:extLst>
          </p:cNvPr>
          <p:cNvCxnSpPr>
            <a:cxnSpLocks/>
          </p:cNvCxnSpPr>
          <p:nvPr/>
        </p:nvCxnSpPr>
        <p:spPr>
          <a:xfrm>
            <a:off x="573749" y="3924299"/>
            <a:ext cx="0" cy="522514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9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5715000"/>
            <a:ext cx="8857129" cy="1143000"/>
          </a:xfrm>
        </p:spPr>
        <p:txBody>
          <a:bodyPr>
            <a:noAutofit/>
          </a:bodyPr>
          <a:lstStyle/>
          <a:p>
            <a:r>
              <a:rPr lang="en-US" sz="3600" dirty="0"/>
              <a:t>Your page will eventually appear like this</a:t>
            </a:r>
          </a:p>
        </p:txBody>
      </p:sp>
      <p:pic>
        <p:nvPicPr>
          <p:cNvPr id="5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4A8D351A-133F-D24B-9B31-1442C075B1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2240"/>
            <a:ext cx="9144000" cy="47335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BD0226-7458-584A-BBA7-DDFAA2A6CEC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857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The search may take 5 minutes. Be patient!</a:t>
            </a:r>
          </a:p>
        </p:txBody>
      </p:sp>
    </p:spTree>
    <p:extLst>
      <p:ext uri="{BB962C8B-B14F-4D97-AF65-F5344CB8AC3E}">
        <p14:creationId xmlns:p14="http://schemas.microsoft.com/office/powerpoint/2010/main" val="138517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8674"/>
            <a:ext cx="8857129" cy="1143000"/>
          </a:xfrm>
        </p:spPr>
        <p:txBody>
          <a:bodyPr>
            <a:noAutofit/>
          </a:bodyPr>
          <a:lstStyle/>
          <a:p>
            <a:r>
              <a:rPr lang="en-US" sz="3600" dirty="0"/>
              <a:t>Scroll down and you will find links to all </a:t>
            </a:r>
            <a:br>
              <a:rPr lang="en-US" sz="3600" dirty="0"/>
            </a:br>
            <a:r>
              <a:rPr lang="en-US" sz="3600" dirty="0"/>
              <a:t>nucleotide sequences uploaded to NIH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B90C94C-03BF-E040-B306-2182D1B141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9777"/>
            <a:ext cx="9144000" cy="52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2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17690"/>
            <a:ext cx="8857129" cy="1143000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sz="3600" dirty="0"/>
              <a:t>This is a sample of what you might see</a:t>
            </a:r>
            <a:br>
              <a:rPr lang="en-US" sz="3600" dirty="0"/>
            </a:br>
            <a:r>
              <a:rPr lang="en-US" sz="3600" dirty="0"/>
              <a:t>if you open one of these sequence links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FFF42C7-4D12-9A40-8E0B-22BE7B6E19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" y="1783237"/>
            <a:ext cx="9128589" cy="50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1"/>
            <a:ext cx="8857129" cy="522514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sz="3800" dirty="0"/>
              <a:t>What is the significance of these results?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2B596-FFEF-4C4B-A2B6-4A60F7F85664}"/>
              </a:ext>
            </a:extLst>
          </p:cNvPr>
          <p:cNvSpPr txBox="1"/>
          <p:nvPr/>
        </p:nvSpPr>
        <p:spPr>
          <a:xfrm>
            <a:off x="397328" y="1262748"/>
            <a:ext cx="834934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300" dirty="0"/>
              <a:t>In 2013 Moderna applied to patent a “modified polynucleotide” that contains a 19-base sequence that is the reverse compliment of a 19-base sequence in the COVID-19 virus.</a:t>
            </a:r>
          </a:p>
          <a:p>
            <a:pPr marL="342900" indent="-342900" algn="just">
              <a:buAutoNum type="arabicPeriod"/>
            </a:pPr>
            <a:endParaRPr lang="en-US" sz="2300" dirty="0"/>
          </a:p>
          <a:p>
            <a:pPr marL="342900" indent="-342900" algn="just">
              <a:buAutoNum type="arabicPeriod"/>
            </a:pPr>
            <a:r>
              <a:rPr lang="en-US" sz="2300" dirty="0"/>
              <a:t>This 19-base sequence does not occur in any other virus listed in the NIH database</a:t>
            </a:r>
          </a:p>
          <a:p>
            <a:pPr marL="342900" indent="-342900" algn="just">
              <a:buAutoNum type="arabicPeriod"/>
            </a:pPr>
            <a:endParaRPr lang="en-US" sz="2300" dirty="0"/>
          </a:p>
          <a:p>
            <a:pPr marL="342900" indent="-342900" algn="just">
              <a:buAutoNum type="arabicPeriod"/>
            </a:pPr>
            <a:r>
              <a:rPr lang="en-US" sz="2300" dirty="0"/>
              <a:t>This 19-base sequence contains the “</a:t>
            </a:r>
            <a:r>
              <a:rPr lang="en-US" sz="2300" dirty="0" err="1"/>
              <a:t>furin</a:t>
            </a:r>
            <a:r>
              <a:rPr lang="en-US" sz="2300" dirty="0"/>
              <a:t> cleavage site”(PRRAR)</a:t>
            </a:r>
          </a:p>
          <a:p>
            <a:pPr marL="342900" indent="-342900" algn="just">
              <a:buAutoNum type="arabicPeriod"/>
            </a:pPr>
            <a:endParaRPr lang="en-US" sz="2300" dirty="0"/>
          </a:p>
          <a:p>
            <a:pPr marL="342900" indent="-342900" algn="just">
              <a:buAutoNum type="arabicPeriod"/>
            </a:pPr>
            <a:r>
              <a:rPr lang="en-US" sz="2300" dirty="0"/>
              <a:t>The </a:t>
            </a:r>
            <a:r>
              <a:rPr lang="en-US" sz="2300" dirty="0" err="1"/>
              <a:t>furin</a:t>
            </a:r>
            <a:r>
              <a:rPr lang="en-US" sz="2300" dirty="0"/>
              <a:t> cleavage site plays a key role facilitating entry of the COVID-19 virus into human cells</a:t>
            </a:r>
          </a:p>
          <a:p>
            <a:pPr marL="342900" indent="-342900" algn="just">
              <a:buAutoNum type="arabicPeriod"/>
            </a:pPr>
            <a:endParaRPr lang="en-US" sz="2300" dirty="0"/>
          </a:p>
          <a:p>
            <a:pPr marL="342900" indent="-342900" algn="just">
              <a:buAutoNum type="arabicPeriod"/>
            </a:pPr>
            <a:r>
              <a:rPr lang="en-US" sz="2300" dirty="0"/>
              <a:t>The probability that the same 19-base sequence appeared in the virus by means of natural selection is 1 out of 3.6 trillion.</a:t>
            </a:r>
            <a:endParaRPr lang="en-US" sz="2300" baseline="300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5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6826"/>
            <a:ext cx="8857129" cy="522514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ACKNOWLEDGMENTS</a:t>
            </a:r>
            <a:r>
              <a:rPr lang="en-US" sz="4000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2B596-FFEF-4C4B-A2B6-4A60F7F85664}"/>
              </a:ext>
            </a:extLst>
          </p:cNvPr>
          <p:cNvSpPr txBox="1"/>
          <p:nvPr/>
        </p:nvSpPr>
        <p:spPr>
          <a:xfrm>
            <a:off x="155653" y="669840"/>
            <a:ext cx="9250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/>
              <a:t>The power point is based on information provided in the following article: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1E17C0-C3D4-D44E-986D-C011987F85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34" y="1266020"/>
            <a:ext cx="8282763" cy="4837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2E0A29-EAE4-BD4C-8DC1-8872BFF99B80}"/>
              </a:ext>
            </a:extLst>
          </p:cNvPr>
          <p:cNvSpPr txBox="1"/>
          <p:nvPr/>
        </p:nvSpPr>
        <p:spPr>
          <a:xfrm>
            <a:off x="627527" y="6146751"/>
            <a:ext cx="80911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https://www.frontiersin.org/articles/10.3389/fviro.2022.834808/full</a:t>
            </a:r>
            <a:endParaRPr lang="en-US" sz="2200" dirty="0">
              <a:solidFill>
                <a:srgbClr val="FFFF00"/>
              </a:solidFill>
            </a:endParaRPr>
          </a:p>
          <a:p>
            <a:pPr algn="just"/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915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53" y="2603500"/>
            <a:ext cx="8524224" cy="1143000"/>
          </a:xfrm>
        </p:spPr>
        <p:txBody>
          <a:bodyPr>
            <a:noAutofit/>
          </a:bodyPr>
          <a:lstStyle/>
          <a:p>
            <a:r>
              <a:rPr lang="en-US" sz="4000" dirty="0"/>
              <a:t>Open this link to access the patent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F9682-90B3-0E46-9A53-74DC1BFBF013}"/>
              </a:ext>
            </a:extLst>
          </p:cNvPr>
          <p:cNvSpPr txBox="1"/>
          <p:nvPr/>
        </p:nvSpPr>
        <p:spPr>
          <a:xfrm>
            <a:off x="468296" y="3905124"/>
            <a:ext cx="83720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https://patents.google.com/patent/US9587003B2/en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10" y="17984"/>
            <a:ext cx="8524224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Download the entire pdf file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26E0C8-85AE-494C-B279-AFE6CA83BC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1" y="1237184"/>
            <a:ext cx="7881257" cy="52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1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8" y="528257"/>
            <a:ext cx="8524224" cy="1022669"/>
          </a:xfrm>
        </p:spPr>
        <p:txBody>
          <a:bodyPr>
            <a:noAutofit/>
          </a:bodyPr>
          <a:lstStyle/>
          <a:p>
            <a:r>
              <a:rPr lang="en-US" sz="4000" dirty="0"/>
              <a:t>Scroll down to page 51 in the file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89B47AA-8266-054B-904D-5ED5DCBD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355"/>
            <a:ext cx="9144000" cy="50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6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8" y="1606031"/>
            <a:ext cx="8524224" cy="1022669"/>
          </a:xfrm>
        </p:spPr>
        <p:txBody>
          <a:bodyPr>
            <a:noAutofit/>
          </a:bodyPr>
          <a:lstStyle/>
          <a:p>
            <a:r>
              <a:rPr lang="en-US" sz="4000" dirty="0"/>
              <a:t>Open the link under the heading</a:t>
            </a:r>
            <a:br>
              <a:rPr lang="en-US" sz="4000" dirty="0"/>
            </a:br>
            <a:r>
              <a:rPr lang="en-US" sz="4000" dirty="0"/>
              <a:t> that says “LENGTHY TABLES”  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508DD3C-5526-264B-9F75-D26FBBAC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1034"/>
            <a:ext cx="9144000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795"/>
            <a:ext cx="9144000" cy="1143000"/>
          </a:xfrm>
        </p:spPr>
        <p:txBody>
          <a:bodyPr>
            <a:noAutofit/>
          </a:bodyPr>
          <a:lstStyle/>
          <a:p>
            <a:r>
              <a:rPr lang="en-US" sz="3700" dirty="0"/>
              <a:t>Enter the patent number into this box, then click on “By Number” to access the sequence</a:t>
            </a:r>
          </a:p>
        </p:txBody>
      </p:sp>
      <p:pic>
        <p:nvPicPr>
          <p:cNvPr id="9" name="Picture 8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7D153471-8E97-2746-ACC8-B78C024F1A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670"/>
            <a:ext cx="9144000" cy="513121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8BBB92-5690-EA44-BAC9-471831CF30C3}"/>
              </a:ext>
            </a:extLst>
          </p:cNvPr>
          <p:cNvCxnSpPr>
            <a:cxnSpLocks/>
          </p:cNvCxnSpPr>
          <p:nvPr/>
        </p:nvCxnSpPr>
        <p:spPr>
          <a:xfrm>
            <a:off x="300182" y="6126477"/>
            <a:ext cx="615183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6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50CE9B2-B0D1-5F47-ABEE-510E57491D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8966"/>
            <a:ext cx="9144000" cy="520379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450469-0FDB-AD47-8810-E9028B3FEBFF}"/>
              </a:ext>
            </a:extLst>
          </p:cNvPr>
          <p:cNvCxnSpPr>
            <a:cxnSpLocks/>
          </p:cNvCxnSpPr>
          <p:nvPr/>
        </p:nvCxnSpPr>
        <p:spPr>
          <a:xfrm>
            <a:off x="2781300" y="6570977"/>
            <a:ext cx="521665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D2FAAD-EF0C-A343-BF46-B9721EF96BDC}"/>
              </a:ext>
            </a:extLst>
          </p:cNvPr>
          <p:cNvCxnSpPr>
            <a:cxnSpLocks/>
          </p:cNvCxnSpPr>
          <p:nvPr/>
        </p:nvCxnSpPr>
        <p:spPr>
          <a:xfrm>
            <a:off x="3517900" y="6771279"/>
            <a:ext cx="538098" cy="0"/>
          </a:xfrm>
          <a:prstGeom prst="straightConnector1">
            <a:avLst/>
          </a:prstGeom>
          <a:ln w="603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ED16CE6-27B3-FB42-B2E5-57208ABD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sequence number 11652 </a:t>
            </a:r>
            <a:br>
              <a:rPr lang="en-US" dirty="0"/>
            </a:br>
            <a:r>
              <a:rPr lang="en-US" dirty="0"/>
              <a:t>in this box, then click on “Submit”</a:t>
            </a:r>
          </a:p>
        </p:txBody>
      </p:sp>
    </p:spTree>
    <p:extLst>
      <p:ext uri="{BB962C8B-B14F-4D97-AF65-F5344CB8AC3E}">
        <p14:creationId xmlns:p14="http://schemas.microsoft.com/office/powerpoint/2010/main" val="66425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339052"/>
            <a:ext cx="8857129" cy="1143000"/>
          </a:xfrm>
        </p:spPr>
        <p:txBody>
          <a:bodyPr>
            <a:normAutofit/>
          </a:bodyPr>
          <a:lstStyle/>
          <a:p>
            <a:r>
              <a:rPr lang="en-US" dirty="0"/>
              <a:t>Your screen will display this sequence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E1ADED-2E8A-1C4C-BA4C-B046E306B0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2416"/>
            <a:ext cx="9144000" cy="50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7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3" y="1160838"/>
            <a:ext cx="8857129" cy="1143000"/>
          </a:xfrm>
        </p:spPr>
        <p:txBody>
          <a:bodyPr>
            <a:noAutofit/>
          </a:bodyPr>
          <a:lstStyle/>
          <a:p>
            <a:r>
              <a:rPr lang="en-US" dirty="0"/>
              <a:t>Highlight then copy this 19-letter sequence found in the 2760 region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1A3C29D-4169-F04D-B1CF-451D8536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828144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6350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925</TotalTime>
  <Words>378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Black</vt:lpstr>
      <vt:lpstr>Instructions for investigating patent  US 9587003 B2 </vt:lpstr>
      <vt:lpstr>Open this link to access the patent</vt:lpstr>
      <vt:lpstr>Download the entire pdf file</vt:lpstr>
      <vt:lpstr>Scroll down to page 51 in the file</vt:lpstr>
      <vt:lpstr>Open the link under the heading  that says “LENGTHY TABLES”  </vt:lpstr>
      <vt:lpstr>Enter the patent number into this box, then click on “By Number” to access the sequence</vt:lpstr>
      <vt:lpstr>Enter sequence number 11652  in this box, then click on “Submit”</vt:lpstr>
      <vt:lpstr>Your screen will display this sequence</vt:lpstr>
      <vt:lpstr>Highlight then copy this 19-letter sequence found in the 2760 region</vt:lpstr>
      <vt:lpstr>Open a new browser instance, then proceed to open NIH’s database of gene sequences</vt:lpstr>
      <vt:lpstr>Your page will appear like this</vt:lpstr>
      <vt:lpstr>Place cursor in the “Enter Query Sequence” box indicated and paste copied sequence</vt:lpstr>
      <vt:lpstr>Scroll down to the bottom and then click on “BLAST”</vt:lpstr>
      <vt:lpstr>Your page will eventually appear like this</vt:lpstr>
      <vt:lpstr>Scroll down and you will find links to all  nucleotide sequences uploaded to NIH </vt:lpstr>
      <vt:lpstr> This is a sample of what you might see if you open one of these sequence links</vt:lpstr>
      <vt:lpstr> What is the significance of these results?</vt:lpstr>
      <vt:lpstr> 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Travels</dc:title>
  <dc:creator>Microsoft Office User</dc:creator>
  <cp:lastModifiedBy>Antonio Chaves</cp:lastModifiedBy>
  <cp:revision>155</cp:revision>
  <cp:lastPrinted>2021-05-25T16:34:39Z</cp:lastPrinted>
  <dcterms:created xsi:type="dcterms:W3CDTF">2019-08-30T20:48:54Z</dcterms:created>
  <dcterms:modified xsi:type="dcterms:W3CDTF">2023-01-03T19:37:08Z</dcterms:modified>
</cp:coreProperties>
</file>